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06bd9045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06bd9045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06bd9045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06bd9045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06bd9045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06bd9045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06bd904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06bd904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06bd9045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06bd9045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06bd9045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06bd9045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06bd90451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06bd90451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we only have so much money, it all ends up going to printing/website costs. Leaves little room for other things that make our orgs sustainable.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Adobe is absolutely necessary for layout and design. But leadership </a:t>
            </a:r>
            <a:r>
              <a:rPr lang="en"/>
              <a:t>positions</a:t>
            </a:r>
            <a:r>
              <a:rPr lang="en"/>
              <a:t> for layout and design end up going to the students who are able to afford the subscription. Also, very difficult to run a meeting in offices that don’t have computers with Adobe. So we can’t have board meetings and layout our magazines/newspapers at the same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Say the Voice or the Hoya wants to send a student to do a concert review. They can pay for the ticket but maybe not the uber.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Journalism and magazine are full time jobs. Without a solid infrastructure we cannot run efficiently, and the added time is an unnecessary burden on student schedules.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06bd90451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06bd90451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06bd90451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06bd90451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face of gtown, our content is an expression of who we are</a:t>
            </a:r>
            <a:endParaRPr/>
          </a:p>
          <a:p>
            <a:pPr indent="-298450" lvl="0" marL="457200" rtl="0" algn="l">
              <a:spcBef>
                <a:spcPts val="0"/>
              </a:spcBef>
              <a:spcAft>
                <a:spcPts val="0"/>
              </a:spcAft>
              <a:buSzPts val="1100"/>
              <a:buChar char="-"/>
            </a:pPr>
            <a:r>
              <a:rPr lang="en"/>
              <a:t>Creativity outside the classroom</a:t>
            </a:r>
            <a:endParaRPr/>
          </a:p>
          <a:p>
            <a:pPr indent="-298450" lvl="0" marL="457200" rtl="0" algn="l">
              <a:spcBef>
                <a:spcPts val="0"/>
              </a:spcBef>
              <a:spcAft>
                <a:spcPts val="0"/>
              </a:spcAft>
              <a:buSzPts val="1100"/>
              <a:buChar char="-"/>
            </a:pPr>
            <a:r>
              <a:rPr lang="en"/>
              <a:t>Lasting, tangible projects</a:t>
            </a:r>
            <a:endParaRPr/>
          </a:p>
          <a:p>
            <a:pPr indent="-298450" lvl="0" marL="457200" rtl="0" algn="l">
              <a:spcBef>
                <a:spcPts val="0"/>
              </a:spcBef>
              <a:spcAft>
                <a:spcPts val="0"/>
              </a:spcAft>
              <a:buSzPts val="1100"/>
              <a:buChar char="-"/>
            </a:pPr>
            <a:r>
              <a:rPr lang="en"/>
              <a:t>A community beyond graduation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06bd9045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06bd9045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06bd90451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06bd90451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06bd9045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06bd9045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06bd9045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06bd9045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06bd9045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06bd9045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06bd9045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06bd9045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06bd9045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06bd9045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06bd9045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06bd9045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BA5436"/>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BA5436"/>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gif"/><Relationship Id="rId5" Type="http://schemas.openxmlformats.org/officeDocument/2006/relationships/image" Target="../media/image9.png"/><Relationship Id="rId6" Type="http://schemas.openxmlformats.org/officeDocument/2006/relationships/image" Target="../media/image22.png"/><Relationship Id="rId7" Type="http://schemas.openxmlformats.org/officeDocument/2006/relationships/image" Target="../media/image1.jpg"/><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16.jpg"/><Relationship Id="rId11" Type="http://schemas.openxmlformats.org/officeDocument/2006/relationships/image" Target="../media/image17.jpg"/><Relationship Id="rId10" Type="http://schemas.openxmlformats.org/officeDocument/2006/relationships/image" Target="../media/image20.jpg"/><Relationship Id="rId12" Type="http://schemas.openxmlformats.org/officeDocument/2006/relationships/image" Target="../media/image23.jpg"/><Relationship Id="rId9" Type="http://schemas.openxmlformats.org/officeDocument/2006/relationships/image" Target="../media/image12.png"/><Relationship Id="rId5" Type="http://schemas.openxmlformats.org/officeDocument/2006/relationships/image" Target="../media/image25.jpg"/><Relationship Id="rId6" Type="http://schemas.openxmlformats.org/officeDocument/2006/relationships/image" Target="../media/image14.jpg"/><Relationship Id="rId7" Type="http://schemas.openxmlformats.org/officeDocument/2006/relationships/image" Target="../media/image21.jpg"/><Relationship Id="rId8"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6.jpg"/><Relationship Id="rId4" Type="http://schemas.openxmlformats.org/officeDocument/2006/relationships/image" Target="../media/image11.jpg"/><Relationship Id="rId5" Type="http://schemas.openxmlformats.org/officeDocument/2006/relationships/image" Target="../media/image10.jpg"/><Relationship Id="rId6" Type="http://schemas.openxmlformats.org/officeDocument/2006/relationships/image" Target="../media/image8.jpg"/><Relationship Id="rId7"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rPr>
              <a:t>Media Board Budget Presentation</a:t>
            </a:r>
            <a:endParaRPr/>
          </a:p>
        </p:txBody>
      </p:sp>
      <p:pic>
        <p:nvPicPr>
          <p:cNvPr id="73" name="Google Shape;73;p13"/>
          <p:cNvPicPr preferRelativeResize="0"/>
          <p:nvPr/>
        </p:nvPicPr>
        <p:blipFill>
          <a:blip r:embed="rId3">
            <a:alphaModFix/>
          </a:blip>
          <a:stretch>
            <a:fillRect/>
          </a:stretch>
        </p:blipFill>
        <p:spPr>
          <a:xfrm>
            <a:off x="0" y="4314825"/>
            <a:ext cx="828675" cy="82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2: Engagement with the Community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99800" y="463900"/>
            <a:ext cx="8444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Tracking </a:t>
            </a:r>
            <a:r>
              <a:rPr lang="en">
                <a:solidFill>
                  <a:srgbClr val="4A86E8"/>
                </a:solidFill>
                <a:latin typeface="Merriweather"/>
                <a:ea typeface="Merriweather"/>
                <a:cs typeface="Merriweather"/>
                <a:sym typeface="Merriweather"/>
              </a:rPr>
              <a:t>impact </a:t>
            </a:r>
            <a:r>
              <a:rPr lang="en">
                <a:solidFill>
                  <a:srgbClr val="000000"/>
                </a:solidFill>
                <a:latin typeface="Merriweather"/>
                <a:ea typeface="Merriweather"/>
                <a:cs typeface="Merriweather"/>
                <a:sym typeface="Merriweather"/>
              </a:rPr>
              <a:t>across 14 organizations</a:t>
            </a:r>
            <a:endParaRPr>
              <a:solidFill>
                <a:srgbClr val="000000"/>
              </a:solidFill>
              <a:latin typeface="Merriweather"/>
              <a:ea typeface="Merriweather"/>
              <a:cs typeface="Merriweather"/>
              <a:sym typeface="Merriweather"/>
            </a:endParaRPr>
          </a:p>
        </p:txBody>
      </p:sp>
      <p:sp>
        <p:nvSpPr>
          <p:cNvPr id="140" name="Google Shape;140;p23"/>
          <p:cNvSpPr txBox="1"/>
          <p:nvPr>
            <p:ph idx="1" type="body"/>
          </p:nvPr>
        </p:nvSpPr>
        <p:spPr>
          <a:xfrm>
            <a:off x="311700" y="1152475"/>
            <a:ext cx="8520600" cy="18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latin typeface="Merriweather"/>
                <a:ea typeface="Merriweather"/>
                <a:cs typeface="Merriweather"/>
                <a:sym typeface="Merriweather"/>
              </a:rPr>
              <a:t>Historic deficiency and new efforts: </a:t>
            </a:r>
            <a:endParaRPr sz="1500" u="sng">
              <a:latin typeface="Merriweather"/>
              <a:ea typeface="Merriweather"/>
              <a:cs typeface="Merriweather"/>
              <a:sym typeface="Merriweather"/>
            </a:endParaRPr>
          </a:p>
          <a:p>
            <a:pPr indent="0" lvl="0" marL="0" rtl="0" algn="l">
              <a:spcBef>
                <a:spcPts val="0"/>
              </a:spcBef>
              <a:spcAft>
                <a:spcPts val="0"/>
              </a:spcAft>
              <a:buNone/>
            </a:pPr>
            <a:r>
              <a:rPr lang="en" sz="1500">
                <a:latin typeface="Merriweather"/>
                <a:ea typeface="Merriweather"/>
                <a:cs typeface="Merriweather"/>
                <a:sym typeface="Merriweather"/>
              </a:rPr>
              <a:t>(1) 	Manually tracking print circulation </a:t>
            </a:r>
            <a:endParaRPr sz="1500">
              <a:latin typeface="Merriweather"/>
              <a:ea typeface="Merriweather"/>
              <a:cs typeface="Merriweather"/>
              <a:sym typeface="Merriweather"/>
            </a:endParaRPr>
          </a:p>
          <a:p>
            <a:pPr indent="-323850" lvl="1" marL="914400" rtl="0" algn="l">
              <a:spcBef>
                <a:spcPts val="0"/>
              </a:spcBef>
              <a:spcAft>
                <a:spcPts val="0"/>
              </a:spcAft>
              <a:buSzPts val="1500"/>
              <a:buFont typeface="Merriweather"/>
              <a:buChar char="-"/>
            </a:pPr>
            <a:r>
              <a:rPr lang="en" sz="1500">
                <a:latin typeface="Merriweather"/>
                <a:ea typeface="Merriweather"/>
                <a:cs typeface="Merriweather"/>
                <a:sym typeface="Merriweather"/>
              </a:rPr>
              <a:t>But: high margin of error</a:t>
            </a:r>
            <a:endParaRPr sz="1500">
              <a:latin typeface="Merriweather"/>
              <a:ea typeface="Merriweather"/>
              <a:cs typeface="Merriweather"/>
              <a:sym typeface="Merriweather"/>
            </a:endParaRPr>
          </a:p>
          <a:p>
            <a:pPr indent="0" lvl="0" marL="0" rtl="0" algn="l">
              <a:spcBef>
                <a:spcPts val="0"/>
              </a:spcBef>
              <a:spcAft>
                <a:spcPts val="0"/>
              </a:spcAft>
              <a:buNone/>
            </a:pPr>
            <a:r>
              <a:t/>
            </a:r>
            <a:endParaRPr sz="1500">
              <a:latin typeface="Merriweather"/>
              <a:ea typeface="Merriweather"/>
              <a:cs typeface="Merriweather"/>
              <a:sym typeface="Merriweather"/>
            </a:endParaRPr>
          </a:p>
          <a:p>
            <a:pPr indent="0" lvl="0" marL="0" rtl="0" algn="l">
              <a:spcBef>
                <a:spcPts val="0"/>
              </a:spcBef>
              <a:spcAft>
                <a:spcPts val="0"/>
              </a:spcAft>
              <a:buNone/>
            </a:pPr>
            <a:r>
              <a:rPr lang="en" sz="1500">
                <a:latin typeface="Merriweather"/>
                <a:ea typeface="Merriweather"/>
                <a:cs typeface="Merriweather"/>
                <a:sym typeface="Merriweather"/>
              </a:rPr>
              <a:t>(2) 	Engagement and viewership analysis</a:t>
            </a:r>
            <a:endParaRPr sz="1500">
              <a:latin typeface="Merriweather"/>
              <a:ea typeface="Merriweather"/>
              <a:cs typeface="Merriweather"/>
              <a:sym typeface="Merriweather"/>
            </a:endParaRPr>
          </a:p>
          <a:p>
            <a:pPr indent="-323850" lvl="1" marL="914400" rtl="0" algn="l">
              <a:spcBef>
                <a:spcPts val="0"/>
              </a:spcBef>
              <a:spcAft>
                <a:spcPts val="0"/>
              </a:spcAft>
              <a:buSzPts val="1500"/>
              <a:buFont typeface="Merriweather"/>
              <a:buChar char="-"/>
            </a:pPr>
            <a:r>
              <a:rPr lang="en" sz="1500">
                <a:latin typeface="Merriweather"/>
                <a:ea typeface="Merriweather"/>
                <a:cs typeface="Merriweather"/>
                <a:sym typeface="Merriweather"/>
              </a:rPr>
              <a:t>But: uneven distribution of viewership and engagement</a:t>
            </a:r>
            <a:endParaRPr sz="1500">
              <a:latin typeface="Merriweather"/>
              <a:ea typeface="Merriweather"/>
              <a:cs typeface="Merriweather"/>
              <a:sym typeface="Merriweather"/>
            </a:endParaRPr>
          </a:p>
          <a:p>
            <a:pPr indent="0" lvl="0" marL="0" rtl="0" algn="l">
              <a:spcBef>
                <a:spcPts val="0"/>
              </a:spcBef>
              <a:spcAft>
                <a:spcPts val="0"/>
              </a:spcAft>
              <a:buNone/>
            </a:pPr>
            <a:r>
              <a:t/>
            </a:r>
            <a:endParaRPr sz="1500">
              <a:latin typeface="Merriweather"/>
              <a:ea typeface="Merriweather"/>
              <a:cs typeface="Merriweather"/>
              <a:sym typeface="Merriweather"/>
            </a:endParaRPr>
          </a:p>
          <a:p>
            <a:pPr indent="0" lvl="0" marL="0" rtl="0" algn="l">
              <a:spcBef>
                <a:spcPts val="0"/>
              </a:spcBef>
              <a:spcAft>
                <a:spcPts val="0"/>
              </a:spcAft>
              <a:buNone/>
            </a:pPr>
            <a:r>
              <a:t/>
            </a:r>
            <a:endParaRPr/>
          </a:p>
        </p:txBody>
      </p:sp>
      <p:pic>
        <p:nvPicPr>
          <p:cNvPr descr="Click Hand Tap" id="141" name="Google Shape;141;p23"/>
          <p:cNvPicPr preferRelativeResize="0"/>
          <p:nvPr/>
        </p:nvPicPr>
        <p:blipFill>
          <a:blip r:embed="rId3">
            <a:alphaModFix/>
          </a:blip>
          <a:stretch>
            <a:fillRect/>
          </a:stretch>
        </p:blipFill>
        <p:spPr>
          <a:xfrm>
            <a:off x="399798" y="3646825"/>
            <a:ext cx="864650" cy="864650"/>
          </a:xfrm>
          <a:prstGeom prst="rect">
            <a:avLst/>
          </a:prstGeom>
          <a:noFill/>
          <a:ln>
            <a:noFill/>
          </a:ln>
        </p:spPr>
      </p:pic>
      <p:pic>
        <p:nvPicPr>
          <p:cNvPr descr="Image result for newspaper clipart" id="142" name="Google Shape;142;p23"/>
          <p:cNvPicPr preferRelativeResize="0"/>
          <p:nvPr/>
        </p:nvPicPr>
        <p:blipFill>
          <a:blip r:embed="rId4">
            <a:alphaModFix/>
          </a:blip>
          <a:stretch>
            <a:fillRect/>
          </a:stretch>
        </p:blipFill>
        <p:spPr>
          <a:xfrm>
            <a:off x="1939184" y="3646825"/>
            <a:ext cx="747476" cy="864649"/>
          </a:xfrm>
          <a:prstGeom prst="rect">
            <a:avLst/>
          </a:prstGeom>
          <a:noFill/>
          <a:ln>
            <a:noFill/>
          </a:ln>
        </p:spPr>
      </p:pic>
      <p:pic>
        <p:nvPicPr>
          <p:cNvPr descr="Image result for people clipart" id="143" name="Google Shape;143;p23"/>
          <p:cNvPicPr preferRelativeResize="0"/>
          <p:nvPr/>
        </p:nvPicPr>
        <p:blipFill>
          <a:blip r:embed="rId5">
            <a:alphaModFix/>
          </a:blip>
          <a:stretch>
            <a:fillRect/>
          </a:stretch>
        </p:blipFill>
        <p:spPr>
          <a:xfrm>
            <a:off x="3361395" y="3646825"/>
            <a:ext cx="864649" cy="864649"/>
          </a:xfrm>
          <a:prstGeom prst="rect">
            <a:avLst/>
          </a:prstGeom>
          <a:noFill/>
          <a:ln>
            <a:noFill/>
          </a:ln>
        </p:spPr>
      </p:pic>
      <p:pic>
        <p:nvPicPr>
          <p:cNvPr descr="Image result for instagram" id="144" name="Google Shape;144;p23"/>
          <p:cNvPicPr preferRelativeResize="0"/>
          <p:nvPr/>
        </p:nvPicPr>
        <p:blipFill>
          <a:blip r:embed="rId6">
            <a:alphaModFix/>
          </a:blip>
          <a:stretch>
            <a:fillRect/>
          </a:stretch>
        </p:blipFill>
        <p:spPr>
          <a:xfrm>
            <a:off x="4900779" y="3646825"/>
            <a:ext cx="864649" cy="864649"/>
          </a:xfrm>
          <a:prstGeom prst="rect">
            <a:avLst/>
          </a:prstGeom>
          <a:noFill/>
          <a:ln>
            <a:noFill/>
          </a:ln>
        </p:spPr>
      </p:pic>
      <p:pic>
        <p:nvPicPr>
          <p:cNvPr descr="Image result for twitter" id="145" name="Google Shape;145;p23"/>
          <p:cNvPicPr preferRelativeResize="0"/>
          <p:nvPr/>
        </p:nvPicPr>
        <p:blipFill>
          <a:blip r:embed="rId7">
            <a:alphaModFix/>
          </a:blip>
          <a:stretch>
            <a:fillRect/>
          </a:stretch>
        </p:blipFill>
        <p:spPr>
          <a:xfrm>
            <a:off x="6440164" y="3646825"/>
            <a:ext cx="864649" cy="864649"/>
          </a:xfrm>
          <a:prstGeom prst="rect">
            <a:avLst/>
          </a:prstGeom>
          <a:noFill/>
          <a:ln>
            <a:noFill/>
          </a:ln>
        </p:spPr>
      </p:pic>
      <p:pic>
        <p:nvPicPr>
          <p:cNvPr descr="Image result for facebook" id="146" name="Google Shape;146;p23"/>
          <p:cNvPicPr preferRelativeResize="0"/>
          <p:nvPr/>
        </p:nvPicPr>
        <p:blipFill>
          <a:blip r:embed="rId8">
            <a:alphaModFix/>
          </a:blip>
          <a:stretch>
            <a:fillRect/>
          </a:stretch>
        </p:blipFill>
        <p:spPr>
          <a:xfrm>
            <a:off x="7979548" y="3646825"/>
            <a:ext cx="864649" cy="864649"/>
          </a:xfrm>
          <a:prstGeom prst="rect">
            <a:avLst/>
          </a:prstGeom>
          <a:noFill/>
          <a:ln>
            <a:noFill/>
          </a:ln>
        </p:spPr>
      </p:pic>
      <p:sp>
        <p:nvSpPr>
          <p:cNvPr id="147" name="Google Shape;147;p23"/>
          <p:cNvSpPr txBox="1"/>
          <p:nvPr>
            <p:ph type="title"/>
          </p:nvPr>
        </p:nvSpPr>
        <p:spPr>
          <a:xfrm>
            <a:off x="102000" y="3108825"/>
            <a:ext cx="1460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4A86E8"/>
                </a:solidFill>
                <a:latin typeface="Merriweather"/>
                <a:ea typeface="Merriweather"/>
                <a:cs typeface="Merriweather"/>
                <a:sym typeface="Merriweather"/>
              </a:rPr>
              <a:t>+1,630,688</a:t>
            </a:r>
            <a:endParaRPr b="1" sz="1500">
              <a:solidFill>
                <a:srgbClr val="4A86E8"/>
              </a:solidFill>
              <a:latin typeface="Merriweather"/>
              <a:ea typeface="Merriweather"/>
              <a:cs typeface="Merriweather"/>
              <a:sym typeface="Merriweather"/>
            </a:endParaRPr>
          </a:p>
          <a:p>
            <a:pPr indent="0" lvl="0" marL="0" rtl="0" algn="ctr">
              <a:spcBef>
                <a:spcPts val="0"/>
              </a:spcBef>
              <a:spcAft>
                <a:spcPts val="0"/>
              </a:spcAft>
              <a:buNone/>
            </a:pPr>
            <a:r>
              <a:rPr lang="en" sz="1500">
                <a:solidFill>
                  <a:schemeClr val="dk2"/>
                </a:solidFill>
                <a:latin typeface="Merriweather"/>
                <a:ea typeface="Merriweather"/>
                <a:cs typeface="Merriweather"/>
                <a:sym typeface="Merriweather"/>
              </a:rPr>
              <a:t>annual views</a:t>
            </a:r>
            <a:endParaRPr sz="1500">
              <a:solidFill>
                <a:schemeClr val="dk2"/>
              </a:solidFill>
              <a:latin typeface="Merriweather"/>
              <a:ea typeface="Merriweather"/>
              <a:cs typeface="Merriweather"/>
              <a:sym typeface="Merriweather"/>
            </a:endParaRPr>
          </a:p>
        </p:txBody>
      </p:sp>
      <p:sp>
        <p:nvSpPr>
          <p:cNvPr id="148" name="Google Shape;148;p23"/>
          <p:cNvSpPr txBox="1"/>
          <p:nvPr>
            <p:ph type="title"/>
          </p:nvPr>
        </p:nvSpPr>
        <p:spPr>
          <a:xfrm>
            <a:off x="1785325" y="3108825"/>
            <a:ext cx="1245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4A86E8"/>
                </a:solidFill>
                <a:latin typeface="Merriweather"/>
                <a:ea typeface="Merriweather"/>
                <a:cs typeface="Merriweather"/>
                <a:sym typeface="Merriweather"/>
              </a:rPr>
              <a:t>+142,150</a:t>
            </a:r>
            <a:endParaRPr b="1" sz="1500">
              <a:solidFill>
                <a:srgbClr val="4A86E8"/>
              </a:solidFill>
              <a:latin typeface="Merriweather"/>
              <a:ea typeface="Merriweather"/>
              <a:cs typeface="Merriweather"/>
              <a:sym typeface="Merriweather"/>
            </a:endParaRPr>
          </a:p>
          <a:p>
            <a:pPr indent="0" lvl="0" marL="0" rtl="0" algn="ctr">
              <a:spcBef>
                <a:spcPts val="0"/>
              </a:spcBef>
              <a:spcAft>
                <a:spcPts val="0"/>
              </a:spcAft>
              <a:buNone/>
            </a:pPr>
            <a:r>
              <a:rPr lang="en" sz="1500">
                <a:solidFill>
                  <a:schemeClr val="dk2"/>
                </a:solidFill>
                <a:latin typeface="Merriweather"/>
                <a:ea typeface="Merriweather"/>
                <a:cs typeface="Merriweather"/>
                <a:sym typeface="Merriweather"/>
              </a:rPr>
              <a:t>issues</a:t>
            </a:r>
            <a:endParaRPr sz="1500">
              <a:solidFill>
                <a:schemeClr val="dk2"/>
              </a:solidFill>
              <a:latin typeface="Merriweather"/>
              <a:ea typeface="Merriweather"/>
              <a:cs typeface="Merriweather"/>
              <a:sym typeface="Merriweather"/>
            </a:endParaRPr>
          </a:p>
        </p:txBody>
      </p:sp>
      <p:sp>
        <p:nvSpPr>
          <p:cNvPr id="149" name="Google Shape;149;p23"/>
          <p:cNvSpPr txBox="1"/>
          <p:nvPr>
            <p:ph type="title"/>
          </p:nvPr>
        </p:nvSpPr>
        <p:spPr>
          <a:xfrm>
            <a:off x="3170913" y="3108825"/>
            <a:ext cx="1245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4A86E8"/>
                </a:solidFill>
                <a:latin typeface="Merriweather"/>
                <a:ea typeface="Merriweather"/>
                <a:cs typeface="Merriweather"/>
                <a:sym typeface="Merriweather"/>
              </a:rPr>
              <a:t>+</a:t>
            </a:r>
            <a:r>
              <a:rPr b="1" lang="en" sz="1500">
                <a:solidFill>
                  <a:srgbClr val="4A86E8"/>
                </a:solidFill>
                <a:latin typeface="Merriweather"/>
                <a:ea typeface="Merriweather"/>
                <a:cs typeface="Merriweather"/>
                <a:sym typeface="Merriweather"/>
              </a:rPr>
              <a:t>695</a:t>
            </a:r>
            <a:endParaRPr b="1" sz="1500">
              <a:solidFill>
                <a:srgbClr val="4A86E8"/>
              </a:solidFill>
              <a:latin typeface="Merriweather"/>
              <a:ea typeface="Merriweather"/>
              <a:cs typeface="Merriweather"/>
              <a:sym typeface="Merriweather"/>
            </a:endParaRPr>
          </a:p>
          <a:p>
            <a:pPr indent="0" lvl="0" marL="0" rtl="0" algn="ctr">
              <a:spcBef>
                <a:spcPts val="0"/>
              </a:spcBef>
              <a:spcAft>
                <a:spcPts val="0"/>
              </a:spcAft>
              <a:buNone/>
            </a:pPr>
            <a:r>
              <a:rPr lang="en" sz="1500">
                <a:solidFill>
                  <a:schemeClr val="dk2"/>
                </a:solidFill>
                <a:latin typeface="Merriweather"/>
                <a:ea typeface="Merriweather"/>
                <a:cs typeface="Merriweather"/>
                <a:sym typeface="Merriweather"/>
              </a:rPr>
              <a:t>members</a:t>
            </a:r>
            <a:endParaRPr sz="1500">
              <a:solidFill>
                <a:schemeClr val="dk2"/>
              </a:solidFill>
              <a:latin typeface="Merriweather"/>
              <a:ea typeface="Merriweather"/>
              <a:cs typeface="Merriweather"/>
              <a:sym typeface="Merriweather"/>
            </a:endParaRPr>
          </a:p>
        </p:txBody>
      </p:sp>
      <p:sp>
        <p:nvSpPr>
          <p:cNvPr id="150" name="Google Shape;150;p23"/>
          <p:cNvSpPr txBox="1"/>
          <p:nvPr>
            <p:ph type="title"/>
          </p:nvPr>
        </p:nvSpPr>
        <p:spPr>
          <a:xfrm>
            <a:off x="7789063" y="3108825"/>
            <a:ext cx="1245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4A86E8"/>
                </a:solidFill>
                <a:latin typeface="Merriweather"/>
                <a:ea typeface="Merriweather"/>
                <a:cs typeface="Merriweather"/>
                <a:sym typeface="Merriweather"/>
              </a:rPr>
              <a:t>+</a:t>
            </a:r>
            <a:r>
              <a:rPr b="1" lang="en" sz="1500">
                <a:solidFill>
                  <a:srgbClr val="4A86E8"/>
                </a:solidFill>
                <a:latin typeface="Merriweather"/>
                <a:ea typeface="Merriweather"/>
                <a:cs typeface="Merriweather"/>
                <a:sym typeface="Merriweather"/>
              </a:rPr>
              <a:t>12,751</a:t>
            </a:r>
            <a:endParaRPr b="1" sz="1500">
              <a:solidFill>
                <a:srgbClr val="4A86E8"/>
              </a:solidFill>
              <a:latin typeface="Merriweather"/>
              <a:ea typeface="Merriweather"/>
              <a:cs typeface="Merriweather"/>
              <a:sym typeface="Merriweather"/>
            </a:endParaRPr>
          </a:p>
          <a:p>
            <a:pPr indent="0" lvl="0" marL="0" rtl="0" algn="ctr">
              <a:spcBef>
                <a:spcPts val="0"/>
              </a:spcBef>
              <a:spcAft>
                <a:spcPts val="0"/>
              </a:spcAft>
              <a:buNone/>
            </a:pPr>
            <a:r>
              <a:rPr lang="en" sz="1500">
                <a:solidFill>
                  <a:schemeClr val="dk2"/>
                </a:solidFill>
                <a:latin typeface="Merriweather"/>
                <a:ea typeface="Merriweather"/>
                <a:cs typeface="Merriweather"/>
                <a:sym typeface="Merriweather"/>
              </a:rPr>
              <a:t>followers</a:t>
            </a:r>
            <a:endParaRPr sz="1500">
              <a:solidFill>
                <a:schemeClr val="dk2"/>
              </a:solidFill>
              <a:latin typeface="Merriweather"/>
              <a:ea typeface="Merriweather"/>
              <a:cs typeface="Merriweather"/>
              <a:sym typeface="Merriweather"/>
            </a:endParaRPr>
          </a:p>
        </p:txBody>
      </p:sp>
      <p:sp>
        <p:nvSpPr>
          <p:cNvPr id="151" name="Google Shape;151;p23"/>
          <p:cNvSpPr txBox="1"/>
          <p:nvPr>
            <p:ph type="title"/>
          </p:nvPr>
        </p:nvSpPr>
        <p:spPr>
          <a:xfrm>
            <a:off x="6220400" y="3108825"/>
            <a:ext cx="1245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rgbClr val="4A86E8"/>
                </a:solidFill>
                <a:latin typeface="Merriweather"/>
                <a:ea typeface="Merriweather"/>
                <a:cs typeface="Merriweather"/>
                <a:sym typeface="Merriweather"/>
              </a:rPr>
              <a:t>+</a:t>
            </a:r>
            <a:r>
              <a:rPr b="1" lang="en" sz="1500">
                <a:solidFill>
                  <a:srgbClr val="4A86E8"/>
                </a:solidFill>
                <a:latin typeface="Merriweather"/>
                <a:ea typeface="Merriweather"/>
                <a:cs typeface="Merriweather"/>
                <a:sym typeface="Merriweather"/>
              </a:rPr>
              <a:t>20,945</a:t>
            </a:r>
            <a:endParaRPr b="1" sz="1500">
              <a:solidFill>
                <a:srgbClr val="4A86E8"/>
              </a:solidFill>
              <a:latin typeface="Merriweather"/>
              <a:ea typeface="Merriweather"/>
              <a:cs typeface="Merriweather"/>
              <a:sym typeface="Merriweather"/>
            </a:endParaRPr>
          </a:p>
          <a:p>
            <a:pPr indent="0" lvl="0" marL="0" rtl="0" algn="ctr">
              <a:spcBef>
                <a:spcPts val="0"/>
              </a:spcBef>
              <a:spcAft>
                <a:spcPts val="0"/>
              </a:spcAft>
              <a:buNone/>
            </a:pPr>
            <a:r>
              <a:rPr lang="en" sz="1500">
                <a:solidFill>
                  <a:schemeClr val="dk2"/>
                </a:solidFill>
                <a:latin typeface="Merriweather"/>
                <a:ea typeface="Merriweather"/>
                <a:cs typeface="Merriweather"/>
                <a:sym typeface="Merriweather"/>
              </a:rPr>
              <a:t>followers</a:t>
            </a:r>
            <a:endParaRPr sz="1500">
              <a:solidFill>
                <a:srgbClr val="4A86E8"/>
              </a:solidFill>
              <a:latin typeface="Merriweather"/>
              <a:ea typeface="Merriweather"/>
              <a:cs typeface="Merriweather"/>
              <a:sym typeface="Merriweather"/>
            </a:endParaRPr>
          </a:p>
        </p:txBody>
      </p:sp>
      <p:sp>
        <p:nvSpPr>
          <p:cNvPr id="152" name="Google Shape;152;p23"/>
          <p:cNvSpPr txBox="1"/>
          <p:nvPr>
            <p:ph type="title"/>
          </p:nvPr>
        </p:nvSpPr>
        <p:spPr>
          <a:xfrm>
            <a:off x="4739575" y="3108825"/>
            <a:ext cx="1245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4A86E8"/>
                </a:solidFill>
                <a:latin typeface="Merriweather"/>
                <a:ea typeface="Merriweather"/>
                <a:cs typeface="Merriweather"/>
                <a:sym typeface="Merriweather"/>
              </a:rPr>
              <a:t>+</a:t>
            </a:r>
            <a:r>
              <a:rPr b="1" lang="en" sz="1500">
                <a:solidFill>
                  <a:srgbClr val="4A86E8"/>
                </a:solidFill>
                <a:latin typeface="Merriweather"/>
                <a:ea typeface="Merriweather"/>
                <a:cs typeface="Merriweather"/>
                <a:sym typeface="Merriweather"/>
              </a:rPr>
              <a:t>2,527</a:t>
            </a:r>
            <a:endParaRPr b="1" sz="1500">
              <a:solidFill>
                <a:srgbClr val="4A86E8"/>
              </a:solidFill>
              <a:latin typeface="Merriweather"/>
              <a:ea typeface="Merriweather"/>
              <a:cs typeface="Merriweather"/>
              <a:sym typeface="Merriweather"/>
            </a:endParaRPr>
          </a:p>
          <a:p>
            <a:pPr indent="0" lvl="0" marL="0" rtl="0" algn="ctr">
              <a:spcBef>
                <a:spcPts val="0"/>
              </a:spcBef>
              <a:spcAft>
                <a:spcPts val="0"/>
              </a:spcAft>
              <a:buClr>
                <a:schemeClr val="dk1"/>
              </a:buClr>
              <a:buSzPts val="1100"/>
              <a:buFont typeface="Arial"/>
              <a:buNone/>
            </a:pPr>
            <a:r>
              <a:rPr lang="en" sz="1500">
                <a:solidFill>
                  <a:schemeClr val="dk2"/>
                </a:solidFill>
                <a:latin typeface="Merriweather"/>
                <a:ea typeface="Merriweather"/>
                <a:cs typeface="Merriweather"/>
                <a:sym typeface="Merriweather"/>
              </a:rPr>
              <a:t>followers</a:t>
            </a:r>
            <a:endParaRPr sz="1500">
              <a:solidFill>
                <a:srgbClr val="4A86E8"/>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Financial Challenges &amp; Budget Concerns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Sustainability</a:t>
            </a:r>
            <a:endParaRPr/>
          </a:p>
        </p:txBody>
      </p:sp>
      <p:sp>
        <p:nvSpPr>
          <p:cNvPr id="163" name="Google Shape;163;p2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Technology and infrastructure</a:t>
            </a:r>
            <a:endParaRPr/>
          </a:p>
          <a:p>
            <a:pPr indent="-317500" lvl="1" marL="914400" rtl="0" algn="l">
              <a:spcBef>
                <a:spcPts val="1000"/>
              </a:spcBef>
              <a:spcAft>
                <a:spcPts val="0"/>
              </a:spcAft>
              <a:buSzPts val="1400"/>
              <a:buChar char="○"/>
            </a:pPr>
            <a:r>
              <a:rPr lang="en"/>
              <a:t>Office servers</a:t>
            </a:r>
            <a:endParaRPr/>
          </a:p>
          <a:p>
            <a:pPr indent="-317500" lvl="1" marL="914400" rtl="0" algn="l">
              <a:spcBef>
                <a:spcPts val="1000"/>
              </a:spcBef>
              <a:spcAft>
                <a:spcPts val="0"/>
              </a:spcAft>
              <a:buSzPts val="1400"/>
              <a:buChar char="○"/>
            </a:pPr>
            <a:r>
              <a:rPr lang="en"/>
              <a:t>Adobe subscriptions (unanimous issue across all media orgs)</a:t>
            </a:r>
            <a:endParaRPr/>
          </a:p>
          <a:p>
            <a:pPr indent="-317500" lvl="1" marL="914400" rtl="0" algn="l">
              <a:spcBef>
                <a:spcPts val="1000"/>
              </a:spcBef>
              <a:spcAft>
                <a:spcPts val="0"/>
              </a:spcAft>
              <a:buSzPts val="1400"/>
              <a:buChar char="○"/>
            </a:pPr>
            <a:r>
              <a:rPr lang="en"/>
              <a:t>Equipment (WGTB, GUTV, The Voice)</a:t>
            </a:r>
            <a:endParaRPr/>
          </a:p>
          <a:p>
            <a:pPr indent="-342900" lvl="0" marL="457200" rtl="0" algn="l">
              <a:spcBef>
                <a:spcPts val="1000"/>
              </a:spcBef>
              <a:spcAft>
                <a:spcPts val="1000"/>
              </a:spcAft>
              <a:buSzPts val="1800"/>
              <a:buChar char="●"/>
            </a:pPr>
            <a:r>
              <a:rPr lang="en"/>
              <a:t>Website costs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Costs of Participation </a:t>
            </a:r>
            <a:endParaRPr/>
          </a:p>
        </p:txBody>
      </p:sp>
      <p:sp>
        <p:nvSpPr>
          <p:cNvPr id="169" name="Google Shape;169;p26"/>
          <p:cNvSpPr txBox="1"/>
          <p:nvPr/>
        </p:nvSpPr>
        <p:spPr>
          <a:xfrm>
            <a:off x="2355425" y="1211350"/>
            <a:ext cx="6273000" cy="89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2"/>
                </a:solidFill>
                <a:latin typeface="Times New Roman"/>
                <a:ea typeface="Times New Roman"/>
                <a:cs typeface="Times New Roman"/>
                <a:sym typeface="Times New Roman"/>
              </a:rPr>
              <a:t>“</a:t>
            </a:r>
            <a:r>
              <a:rPr lang="en" sz="1100">
                <a:solidFill>
                  <a:schemeClr val="dk2"/>
                </a:solidFill>
                <a:latin typeface="Times New Roman"/>
                <a:ea typeface="Times New Roman"/>
                <a:cs typeface="Times New Roman"/>
                <a:sym typeface="Times New Roman"/>
              </a:rPr>
              <a:t>Last year, our decade-old server in our office failed spontaneously, leading us to run our entire paper of a set of 12 flash drives for an entire semester. An evaluation of our technology by UIS found our infrastructure woefully out of date, to the point of being outright dangerous.” </a:t>
            </a:r>
            <a:endParaRPr sz="1100">
              <a:solidFill>
                <a:schemeClr val="dk2"/>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2"/>
              </a:buClr>
              <a:buSzPts val="1100"/>
              <a:buFont typeface="Times New Roman"/>
              <a:buChar char="-"/>
            </a:pPr>
            <a:r>
              <a:rPr lang="en" sz="1100">
                <a:solidFill>
                  <a:schemeClr val="dk2"/>
                </a:solidFill>
                <a:latin typeface="Times New Roman"/>
                <a:ea typeface="Times New Roman"/>
                <a:cs typeface="Times New Roman"/>
                <a:sym typeface="Times New Roman"/>
              </a:rPr>
              <a:t>Maya Gandhi (Editor in Chief of The Hoya)</a:t>
            </a:r>
            <a:endParaRPr sz="1100">
              <a:solidFill>
                <a:schemeClr val="dk2"/>
              </a:solidFill>
              <a:latin typeface="Times New Roman"/>
              <a:ea typeface="Times New Roman"/>
              <a:cs typeface="Times New Roman"/>
              <a:sym typeface="Times New Roman"/>
            </a:endParaRPr>
          </a:p>
        </p:txBody>
      </p:sp>
      <p:sp>
        <p:nvSpPr>
          <p:cNvPr id="170" name="Google Shape;170;p26"/>
          <p:cNvSpPr txBox="1"/>
          <p:nvPr/>
        </p:nvSpPr>
        <p:spPr>
          <a:xfrm>
            <a:off x="2355425" y="2337525"/>
            <a:ext cx="6321600" cy="114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Times New Roman"/>
                <a:ea typeface="Times New Roman"/>
                <a:cs typeface="Times New Roman"/>
                <a:sym typeface="Times New Roman"/>
              </a:rPr>
              <a:t>“</a:t>
            </a:r>
            <a:r>
              <a:rPr lang="en" sz="1200">
                <a:solidFill>
                  <a:schemeClr val="dk2"/>
                </a:solidFill>
                <a:latin typeface="Times New Roman"/>
                <a:ea typeface="Times New Roman"/>
                <a:cs typeface="Times New Roman"/>
                <a:sym typeface="Times New Roman"/>
              </a:rPr>
              <a:t>For the past three years, the Treasurer has paid for the website and the Marketing Director has paid the printing costs of flyers. The website and flyers are the main ways we interact with the community and garner submissions for the magazine. Without adequate funding for these basic means of communication, our publication will not be sustainable.” </a:t>
            </a:r>
            <a:endParaRPr sz="1200">
              <a:solidFill>
                <a:schemeClr val="dk2"/>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2"/>
              </a:buClr>
              <a:buSzPts val="1200"/>
              <a:buFont typeface="Times New Roman"/>
              <a:buChar char="-"/>
            </a:pPr>
            <a:r>
              <a:rPr lang="en" sz="1200">
                <a:solidFill>
                  <a:schemeClr val="dk2"/>
                </a:solidFill>
                <a:latin typeface="Times New Roman"/>
                <a:ea typeface="Times New Roman"/>
                <a:cs typeface="Times New Roman"/>
                <a:sym typeface="Times New Roman"/>
              </a:rPr>
              <a:t>Courtney Lee (Editor in Chief of The Anthem)</a:t>
            </a:r>
            <a:endParaRPr sz="1200">
              <a:solidFill>
                <a:schemeClr val="dk2"/>
              </a:solidFill>
              <a:latin typeface="Times New Roman"/>
              <a:ea typeface="Times New Roman"/>
              <a:cs typeface="Times New Roman"/>
              <a:sym typeface="Times New Roman"/>
            </a:endParaRPr>
          </a:p>
        </p:txBody>
      </p:sp>
      <p:sp>
        <p:nvSpPr>
          <p:cNvPr id="171" name="Google Shape;171;p26"/>
          <p:cNvSpPr txBox="1"/>
          <p:nvPr/>
        </p:nvSpPr>
        <p:spPr>
          <a:xfrm>
            <a:off x="2355425" y="3716000"/>
            <a:ext cx="6273000" cy="895200"/>
          </a:xfrm>
          <a:prstGeom prst="rect">
            <a:avLst/>
          </a:prstGeom>
          <a:noFill/>
          <a:ln>
            <a:noFill/>
          </a:ln>
        </p:spPr>
        <p:txBody>
          <a:bodyPr anchorCtr="0" anchor="t" bIns="91425" lIns="91425" spcFirstLastPara="1" rIns="91425" wrap="square" tIns="91425">
            <a:noAutofit/>
          </a:bodyPr>
          <a:lstStyle/>
          <a:p>
            <a:pPr indent="-266700" lvl="0" marL="228600" rtl="0" algn="just">
              <a:spcBef>
                <a:spcPts val="0"/>
              </a:spcBef>
              <a:spcAft>
                <a:spcPts val="0"/>
              </a:spcAft>
              <a:buNone/>
            </a:pPr>
            <a:r>
              <a:rPr lang="en" sz="1100">
                <a:solidFill>
                  <a:schemeClr val="dk2"/>
                </a:solidFill>
                <a:latin typeface="Times"/>
                <a:ea typeface="Times"/>
                <a:cs typeface="Times"/>
                <a:sym typeface="Times"/>
              </a:rPr>
              <a:t>“</a:t>
            </a:r>
            <a:r>
              <a:rPr lang="en" sz="1100">
                <a:solidFill>
                  <a:schemeClr val="dk2"/>
                </a:solidFill>
                <a:latin typeface="Times"/>
                <a:ea typeface="Times"/>
                <a:cs typeface="Times"/>
                <a:sym typeface="Times"/>
              </a:rPr>
              <a:t>Due to lack of funds, we were not able to host a spring event last year. The rising printing cost also took away funds for group bonding activities and adversely impacted our ability to retain our writers and executive members.”</a:t>
            </a:r>
            <a:endParaRPr sz="1100">
              <a:solidFill>
                <a:schemeClr val="dk2"/>
              </a:solidFill>
              <a:latin typeface="Times"/>
              <a:ea typeface="Times"/>
              <a:cs typeface="Times"/>
              <a:sym typeface="Times"/>
            </a:endParaRPr>
          </a:p>
          <a:p>
            <a:pPr indent="-298450" lvl="0" marL="457200" rtl="0" algn="just">
              <a:spcBef>
                <a:spcPts val="0"/>
              </a:spcBef>
              <a:spcAft>
                <a:spcPts val="0"/>
              </a:spcAft>
              <a:buClr>
                <a:schemeClr val="dk2"/>
              </a:buClr>
              <a:buSzPts val="1100"/>
              <a:buFont typeface="Times"/>
              <a:buChar char="-"/>
            </a:pPr>
            <a:r>
              <a:rPr lang="en" sz="1100">
                <a:solidFill>
                  <a:schemeClr val="dk2"/>
                </a:solidFill>
                <a:latin typeface="Times"/>
                <a:ea typeface="Times"/>
                <a:cs typeface="Times"/>
                <a:sym typeface="Times"/>
              </a:rPr>
              <a:t>The Caravel</a:t>
            </a:r>
            <a:endParaRPr sz="1100">
              <a:solidFill>
                <a:schemeClr val="dk2"/>
              </a:solidFill>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 vs. Online Production</a:t>
            </a:r>
            <a:endParaRPr/>
          </a:p>
          <a:p>
            <a:pPr indent="0" lvl="0" marL="0" rtl="0" algn="l">
              <a:spcBef>
                <a:spcPts val="0"/>
              </a:spcBef>
              <a:spcAft>
                <a:spcPts val="0"/>
              </a:spcAft>
              <a:buNone/>
            </a:pPr>
            <a:r>
              <a:t/>
            </a:r>
            <a:endParaRPr/>
          </a:p>
        </p:txBody>
      </p:sp>
      <p:sp>
        <p:nvSpPr>
          <p:cNvPr id="177" name="Google Shape;177;p27"/>
          <p:cNvSpPr txBox="1"/>
          <p:nvPr>
            <p:ph idx="1" type="body"/>
          </p:nvPr>
        </p:nvSpPr>
        <p:spPr>
          <a:xfrm>
            <a:off x="2400262" y="1310101"/>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moving towards online heavy production might seem easy, the capital restraints make the transition much more difficult: </a:t>
            </a:r>
            <a:endParaRPr/>
          </a:p>
          <a:p>
            <a:pPr indent="-342900" lvl="0" marL="457200" rtl="0" algn="l">
              <a:spcBef>
                <a:spcPts val="1600"/>
              </a:spcBef>
              <a:spcAft>
                <a:spcPts val="0"/>
              </a:spcAft>
              <a:buSzPts val="1800"/>
              <a:buChar char="-"/>
            </a:pPr>
            <a:r>
              <a:rPr lang="en"/>
              <a:t>Professional websites and online platforms </a:t>
            </a:r>
            <a:endParaRPr/>
          </a:p>
          <a:p>
            <a:pPr indent="-317500" lvl="1" marL="914400" rtl="0" algn="l">
              <a:spcBef>
                <a:spcPts val="0"/>
              </a:spcBef>
              <a:spcAft>
                <a:spcPts val="0"/>
              </a:spcAft>
              <a:buSzPts val="1400"/>
              <a:buChar char="-"/>
            </a:pPr>
            <a:r>
              <a:rPr lang="en"/>
              <a:t>Limited to low cost designers or volunteer work from students </a:t>
            </a:r>
            <a:endParaRPr/>
          </a:p>
          <a:p>
            <a:pPr indent="-342900" lvl="0" marL="457200" rtl="0" algn="l">
              <a:spcBef>
                <a:spcPts val="0"/>
              </a:spcBef>
              <a:spcAft>
                <a:spcPts val="0"/>
              </a:spcAft>
              <a:buSzPts val="1800"/>
              <a:buChar char="-"/>
            </a:pPr>
            <a:r>
              <a:rPr lang="en"/>
              <a:t>Less print volume</a:t>
            </a:r>
            <a:endParaRPr/>
          </a:p>
          <a:p>
            <a:pPr indent="-317500" lvl="1" marL="914400" rtl="0" algn="l">
              <a:spcBef>
                <a:spcPts val="0"/>
              </a:spcBef>
              <a:spcAft>
                <a:spcPts val="0"/>
              </a:spcAft>
              <a:buSzPts val="1400"/>
              <a:buChar char="-"/>
            </a:pPr>
            <a:r>
              <a:rPr lang="en"/>
              <a:t>Losing community engagement through loss of tangible product</a:t>
            </a:r>
            <a:endParaRPr/>
          </a:p>
          <a:p>
            <a:pPr indent="-317500" lvl="1" marL="914400" rtl="0" algn="l">
              <a:spcBef>
                <a:spcPts val="0"/>
              </a:spcBef>
              <a:spcAft>
                <a:spcPts val="0"/>
              </a:spcAft>
              <a:buSzPts val="1400"/>
              <a:buChar char="-"/>
            </a:pPr>
            <a:r>
              <a:rPr lang="en"/>
              <a:t>Losing advertising revenue (The Hoya, The Caravel, and the Voice)</a:t>
            </a:r>
            <a:endParaRPr/>
          </a:p>
          <a:p>
            <a:pPr indent="-342900" lvl="0" marL="457200" rtl="0" algn="l">
              <a:spcBef>
                <a:spcPts val="0"/>
              </a:spcBef>
              <a:spcAft>
                <a:spcPts val="0"/>
              </a:spcAft>
              <a:buSzPts val="1800"/>
              <a:buChar char="-"/>
            </a:pPr>
            <a:r>
              <a:rPr lang="en"/>
              <a:t>Reducing non-operational expenses</a:t>
            </a:r>
            <a:endParaRPr/>
          </a:p>
          <a:p>
            <a:pPr indent="-317500" lvl="1" marL="914400" rtl="0" algn="l">
              <a:spcBef>
                <a:spcPts val="0"/>
              </a:spcBef>
              <a:spcAft>
                <a:spcPts val="0"/>
              </a:spcAft>
              <a:buSzPts val="1400"/>
              <a:buChar char="-"/>
            </a:pPr>
            <a:r>
              <a:rPr lang="en"/>
              <a:t>Forcing members to pay out of pocket for membership development at a school where they pay so much money already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Expansion and Inclusion</a:t>
            </a:r>
            <a:endParaRPr/>
          </a:p>
        </p:txBody>
      </p:sp>
      <p:sp>
        <p:nvSpPr>
          <p:cNvPr id="183" name="Google Shape;183;p2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New clubs (2 NCD)</a:t>
            </a:r>
            <a:endParaRPr/>
          </a:p>
          <a:p>
            <a:pPr indent="-342900" lvl="0" marL="457200" rtl="0" algn="l">
              <a:spcBef>
                <a:spcPts val="1000"/>
              </a:spcBef>
              <a:spcAft>
                <a:spcPts val="0"/>
              </a:spcAft>
              <a:buSzPts val="1800"/>
              <a:buChar char="●"/>
            </a:pPr>
            <a:r>
              <a:rPr lang="en"/>
              <a:t>Outreach, marketing, and shipping costs</a:t>
            </a:r>
            <a:endParaRPr/>
          </a:p>
          <a:p>
            <a:pPr indent="-342900" lvl="0" marL="457200" rtl="0" algn="l">
              <a:spcBef>
                <a:spcPts val="1000"/>
              </a:spcBef>
              <a:spcAft>
                <a:spcPts val="0"/>
              </a:spcAft>
              <a:buSzPts val="1800"/>
              <a:buChar char="●"/>
            </a:pPr>
            <a:r>
              <a:rPr lang="en"/>
              <a:t>Socioeconomic diversity within media organizations</a:t>
            </a:r>
            <a:endParaRPr/>
          </a:p>
          <a:p>
            <a:pPr indent="-317500" lvl="1" marL="914400" rtl="0" algn="l">
              <a:spcBef>
                <a:spcPts val="1000"/>
              </a:spcBef>
              <a:spcAft>
                <a:spcPts val="0"/>
              </a:spcAft>
              <a:buSzPts val="1400"/>
              <a:buChar char="○"/>
            </a:pPr>
            <a:r>
              <a:rPr lang="en"/>
              <a:t>Software subscriptions $$$</a:t>
            </a:r>
            <a:endParaRPr/>
          </a:p>
          <a:p>
            <a:pPr indent="-317500" lvl="1" marL="914400" rtl="0" algn="l">
              <a:spcBef>
                <a:spcPts val="1000"/>
              </a:spcBef>
              <a:spcAft>
                <a:spcPts val="0"/>
              </a:spcAft>
              <a:buSzPts val="1400"/>
              <a:buChar char="○"/>
            </a:pPr>
            <a:r>
              <a:rPr lang="en"/>
              <a:t>Traveling expenses $$$</a:t>
            </a:r>
            <a:endParaRPr/>
          </a:p>
          <a:p>
            <a:pPr indent="-317500" lvl="1" marL="914400" rtl="0" algn="l">
              <a:spcBef>
                <a:spcPts val="1000"/>
              </a:spcBef>
              <a:spcAft>
                <a:spcPts val="0"/>
              </a:spcAft>
              <a:buSzPts val="1400"/>
              <a:buChar char="○"/>
            </a:pPr>
            <a:r>
              <a:rPr lang="en"/>
              <a:t>Student time $$$</a:t>
            </a:r>
            <a:endParaRPr/>
          </a:p>
          <a:p>
            <a:pPr indent="-317500" lvl="1" marL="914400" rtl="0" algn="l">
              <a:spcBef>
                <a:spcPts val="1000"/>
              </a:spcBef>
              <a:spcAft>
                <a:spcPts val="1000"/>
              </a:spcAft>
              <a:buSzPts val="1400"/>
              <a:buChar char="○"/>
            </a:pPr>
            <a:r>
              <a:rPr lang="en"/>
              <a:t>Basic amenities, like ink and computers, paid by leadership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We Matter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0"/>
          <p:cNvPicPr preferRelativeResize="0"/>
          <p:nvPr/>
        </p:nvPicPr>
        <p:blipFill rotWithShape="1">
          <a:blip r:embed="rId3">
            <a:alphaModFix/>
          </a:blip>
          <a:srcRect b="23983" l="27688" r="0" t="0"/>
          <a:stretch/>
        </p:blipFill>
        <p:spPr>
          <a:xfrm>
            <a:off x="921350" y="1912750"/>
            <a:ext cx="6000249" cy="2571750"/>
          </a:xfrm>
          <a:prstGeom prst="rect">
            <a:avLst/>
          </a:prstGeom>
          <a:noFill/>
          <a:ln>
            <a:noFill/>
          </a:ln>
        </p:spPr>
      </p:pic>
      <p:pic>
        <p:nvPicPr>
          <p:cNvPr id="194" name="Google Shape;194;p30"/>
          <p:cNvPicPr preferRelativeResize="0"/>
          <p:nvPr/>
        </p:nvPicPr>
        <p:blipFill>
          <a:blip r:embed="rId4">
            <a:alphaModFix/>
          </a:blip>
          <a:stretch>
            <a:fillRect/>
          </a:stretch>
        </p:blipFill>
        <p:spPr>
          <a:xfrm>
            <a:off x="6393933" y="0"/>
            <a:ext cx="2750068" cy="5143501"/>
          </a:xfrm>
          <a:prstGeom prst="rect">
            <a:avLst/>
          </a:prstGeom>
          <a:noFill/>
          <a:ln>
            <a:noFill/>
          </a:ln>
        </p:spPr>
      </p:pic>
      <p:pic>
        <p:nvPicPr>
          <p:cNvPr id="195" name="Google Shape;195;p30"/>
          <p:cNvPicPr preferRelativeResize="0"/>
          <p:nvPr/>
        </p:nvPicPr>
        <p:blipFill rotWithShape="1">
          <a:blip r:embed="rId5">
            <a:alphaModFix/>
          </a:blip>
          <a:srcRect b="8617" l="11316" r="0" t="0"/>
          <a:stretch/>
        </p:blipFill>
        <p:spPr>
          <a:xfrm>
            <a:off x="0" y="2279500"/>
            <a:ext cx="2539151" cy="2863998"/>
          </a:xfrm>
          <a:prstGeom prst="rect">
            <a:avLst/>
          </a:prstGeom>
          <a:noFill/>
          <a:ln>
            <a:noFill/>
          </a:ln>
        </p:spPr>
      </p:pic>
      <p:pic>
        <p:nvPicPr>
          <p:cNvPr id="196" name="Google Shape;196;p30"/>
          <p:cNvPicPr preferRelativeResize="0"/>
          <p:nvPr/>
        </p:nvPicPr>
        <p:blipFill>
          <a:blip r:embed="rId6">
            <a:alphaModFix/>
          </a:blip>
          <a:stretch>
            <a:fillRect/>
          </a:stretch>
        </p:blipFill>
        <p:spPr>
          <a:xfrm>
            <a:off x="0" y="2"/>
            <a:ext cx="2388024" cy="2388024"/>
          </a:xfrm>
          <a:prstGeom prst="rect">
            <a:avLst/>
          </a:prstGeom>
          <a:noFill/>
          <a:ln>
            <a:noFill/>
          </a:ln>
        </p:spPr>
      </p:pic>
      <p:pic>
        <p:nvPicPr>
          <p:cNvPr id="197" name="Google Shape;197;p30"/>
          <p:cNvPicPr preferRelativeResize="0"/>
          <p:nvPr/>
        </p:nvPicPr>
        <p:blipFill>
          <a:blip r:embed="rId7">
            <a:alphaModFix/>
          </a:blip>
          <a:stretch>
            <a:fillRect/>
          </a:stretch>
        </p:blipFill>
        <p:spPr>
          <a:xfrm>
            <a:off x="2388025" y="0"/>
            <a:ext cx="2232959" cy="2388026"/>
          </a:xfrm>
          <a:prstGeom prst="rect">
            <a:avLst/>
          </a:prstGeom>
          <a:noFill/>
          <a:ln>
            <a:noFill/>
          </a:ln>
        </p:spPr>
      </p:pic>
      <p:pic>
        <p:nvPicPr>
          <p:cNvPr id="198" name="Google Shape;198;p30"/>
          <p:cNvPicPr preferRelativeResize="0"/>
          <p:nvPr/>
        </p:nvPicPr>
        <p:blipFill>
          <a:blip r:embed="rId8">
            <a:alphaModFix/>
          </a:blip>
          <a:stretch>
            <a:fillRect/>
          </a:stretch>
        </p:blipFill>
        <p:spPr>
          <a:xfrm>
            <a:off x="5184550" y="3623471"/>
            <a:ext cx="1813251" cy="1520030"/>
          </a:xfrm>
          <a:prstGeom prst="rect">
            <a:avLst/>
          </a:prstGeom>
          <a:noFill/>
          <a:ln>
            <a:noFill/>
          </a:ln>
        </p:spPr>
      </p:pic>
      <p:pic>
        <p:nvPicPr>
          <p:cNvPr id="199" name="Google Shape;199;p30"/>
          <p:cNvPicPr preferRelativeResize="0"/>
          <p:nvPr/>
        </p:nvPicPr>
        <p:blipFill rotWithShape="1">
          <a:blip r:embed="rId9">
            <a:alphaModFix/>
          </a:blip>
          <a:srcRect b="75638" l="0" r="0" t="0"/>
          <a:stretch/>
        </p:blipFill>
        <p:spPr>
          <a:xfrm>
            <a:off x="2651588" y="4504622"/>
            <a:ext cx="2420524" cy="589675"/>
          </a:xfrm>
          <a:prstGeom prst="rect">
            <a:avLst/>
          </a:prstGeom>
          <a:noFill/>
          <a:ln>
            <a:noFill/>
          </a:ln>
        </p:spPr>
      </p:pic>
      <p:pic>
        <p:nvPicPr>
          <p:cNvPr id="200" name="Google Shape;200;p30"/>
          <p:cNvPicPr preferRelativeResize="0"/>
          <p:nvPr/>
        </p:nvPicPr>
        <p:blipFill rotWithShape="1">
          <a:blip r:embed="rId10">
            <a:alphaModFix/>
          </a:blip>
          <a:srcRect b="8172" l="0" r="0" t="0"/>
          <a:stretch/>
        </p:blipFill>
        <p:spPr>
          <a:xfrm>
            <a:off x="4620975" y="0"/>
            <a:ext cx="2164026" cy="2571752"/>
          </a:xfrm>
          <a:prstGeom prst="rect">
            <a:avLst/>
          </a:prstGeom>
          <a:noFill/>
          <a:ln>
            <a:noFill/>
          </a:ln>
        </p:spPr>
      </p:pic>
      <p:pic>
        <p:nvPicPr>
          <p:cNvPr id="201" name="Google Shape;201;p30"/>
          <p:cNvPicPr preferRelativeResize="0"/>
          <p:nvPr/>
        </p:nvPicPr>
        <p:blipFill rotWithShape="1">
          <a:blip r:embed="rId11">
            <a:alphaModFix/>
          </a:blip>
          <a:srcRect b="6121" l="8079" r="6508" t="9447"/>
          <a:stretch/>
        </p:blipFill>
        <p:spPr>
          <a:xfrm>
            <a:off x="1677649" y="1836551"/>
            <a:ext cx="1458675" cy="1922424"/>
          </a:xfrm>
          <a:prstGeom prst="rect">
            <a:avLst/>
          </a:prstGeom>
          <a:noFill/>
          <a:ln>
            <a:noFill/>
          </a:ln>
        </p:spPr>
      </p:pic>
      <p:pic>
        <p:nvPicPr>
          <p:cNvPr id="202" name="Google Shape;202;p30"/>
          <p:cNvPicPr preferRelativeResize="0"/>
          <p:nvPr/>
        </p:nvPicPr>
        <p:blipFill rotWithShape="1">
          <a:blip r:embed="rId12">
            <a:alphaModFix/>
          </a:blip>
          <a:srcRect b="0" l="0" r="42086" t="48127"/>
          <a:stretch/>
        </p:blipFill>
        <p:spPr>
          <a:xfrm>
            <a:off x="6114975" y="869150"/>
            <a:ext cx="1608925" cy="1922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rPr>
              <a:t>Who are we?</a:t>
            </a:r>
            <a:endParaRPr/>
          </a:p>
        </p:txBody>
      </p:sp>
      <p:pic>
        <p:nvPicPr>
          <p:cNvPr id="79" name="Google Shape;79;p14"/>
          <p:cNvPicPr preferRelativeResize="0"/>
          <p:nvPr/>
        </p:nvPicPr>
        <p:blipFill>
          <a:blip r:embed="rId3">
            <a:alphaModFix/>
          </a:blip>
          <a:stretch>
            <a:fillRect/>
          </a:stretch>
        </p:blipFill>
        <p:spPr>
          <a:xfrm>
            <a:off x="376238" y="1483875"/>
            <a:ext cx="8391525" cy="2971800"/>
          </a:xfrm>
          <a:prstGeom prst="rect">
            <a:avLst/>
          </a:prstGeom>
          <a:noFill/>
          <a:ln>
            <a:noFill/>
          </a:ln>
        </p:spPr>
      </p:pic>
      <p:pic>
        <p:nvPicPr>
          <p:cNvPr id="80" name="Google Shape;80;p14"/>
          <p:cNvPicPr preferRelativeResize="0"/>
          <p:nvPr/>
        </p:nvPicPr>
        <p:blipFill>
          <a:blip r:embed="rId4">
            <a:alphaModFix/>
          </a:blip>
          <a:stretch>
            <a:fillRect/>
          </a:stretch>
        </p:blipFill>
        <p:spPr>
          <a:xfrm>
            <a:off x="7689300" y="1421763"/>
            <a:ext cx="1143000" cy="923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b="10912" l="0" r="0" t="15992"/>
          <a:stretch/>
        </p:blipFill>
        <p:spPr>
          <a:xfrm>
            <a:off x="5962158" y="0"/>
            <a:ext cx="3181845" cy="1744026"/>
          </a:xfrm>
          <a:prstGeom prst="rect">
            <a:avLst/>
          </a:prstGeom>
          <a:noFill/>
          <a:ln>
            <a:noFill/>
          </a:ln>
        </p:spPr>
      </p:pic>
      <p:pic>
        <p:nvPicPr>
          <p:cNvPr id="86" name="Google Shape;86;p15"/>
          <p:cNvPicPr preferRelativeResize="0"/>
          <p:nvPr/>
        </p:nvPicPr>
        <p:blipFill rotWithShape="1">
          <a:blip r:embed="rId4">
            <a:alphaModFix/>
          </a:blip>
          <a:srcRect b="0" l="8028" r="4329" t="0"/>
          <a:stretch/>
        </p:blipFill>
        <p:spPr>
          <a:xfrm>
            <a:off x="4296850" y="3198750"/>
            <a:ext cx="3027323" cy="1944751"/>
          </a:xfrm>
          <a:prstGeom prst="rect">
            <a:avLst/>
          </a:prstGeom>
          <a:noFill/>
          <a:ln>
            <a:noFill/>
          </a:ln>
        </p:spPr>
      </p:pic>
      <p:sp>
        <p:nvSpPr>
          <p:cNvPr id="87" name="Google Shape;87;p15"/>
          <p:cNvSpPr txBox="1"/>
          <p:nvPr>
            <p:ph type="title"/>
          </p:nvPr>
        </p:nvSpPr>
        <p:spPr>
          <a:xfrm>
            <a:off x="197475"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 Board: Who We Are</a:t>
            </a:r>
            <a:endParaRPr/>
          </a:p>
        </p:txBody>
      </p:sp>
      <p:sp>
        <p:nvSpPr>
          <p:cNvPr id="88" name="Google Shape;88;p15"/>
          <p:cNvSpPr txBox="1"/>
          <p:nvPr>
            <p:ph idx="4294967295" type="body"/>
          </p:nvPr>
        </p:nvSpPr>
        <p:spPr>
          <a:xfrm>
            <a:off x="106800" y="1267725"/>
            <a:ext cx="50208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14 organizations that p</a:t>
            </a:r>
            <a:r>
              <a:rPr lang="en"/>
              <a:t>roduce journalistic, academic, creative, and social content</a:t>
            </a:r>
            <a:endParaRPr/>
          </a:p>
          <a:p>
            <a:pPr indent="-342900" lvl="0" marL="457200" rtl="0" algn="l">
              <a:spcBef>
                <a:spcPts val="1000"/>
              </a:spcBef>
              <a:spcAft>
                <a:spcPts val="0"/>
              </a:spcAft>
              <a:buSzPts val="1800"/>
              <a:buChar char="●"/>
            </a:pPr>
            <a:r>
              <a:rPr lang="en"/>
              <a:t>Common goals:</a:t>
            </a:r>
            <a:endParaRPr/>
          </a:p>
          <a:p>
            <a:pPr indent="-317500" lvl="1" marL="914400" rtl="0" algn="l">
              <a:spcBef>
                <a:spcPts val="1000"/>
              </a:spcBef>
              <a:spcAft>
                <a:spcPts val="0"/>
              </a:spcAft>
              <a:buSzPts val="1400"/>
              <a:buChar char="○"/>
            </a:pPr>
            <a:r>
              <a:rPr lang="en"/>
              <a:t>Providing platforms for student voices</a:t>
            </a:r>
            <a:endParaRPr/>
          </a:p>
          <a:p>
            <a:pPr indent="-317500" lvl="1" marL="914400" rtl="0" algn="l">
              <a:spcBef>
                <a:spcPts val="1000"/>
              </a:spcBef>
              <a:spcAft>
                <a:spcPts val="0"/>
              </a:spcAft>
              <a:buSzPts val="1400"/>
              <a:buChar char="○"/>
            </a:pPr>
            <a:r>
              <a:rPr lang="en"/>
              <a:t>Fostering creativity</a:t>
            </a:r>
            <a:endParaRPr/>
          </a:p>
          <a:p>
            <a:pPr indent="-317500" lvl="1" marL="914400" rtl="0" algn="l">
              <a:spcBef>
                <a:spcPts val="1000"/>
              </a:spcBef>
              <a:spcAft>
                <a:spcPts val="1000"/>
              </a:spcAft>
              <a:buSzPts val="1400"/>
              <a:buChar char="○"/>
            </a:pPr>
            <a:r>
              <a:rPr lang="en"/>
              <a:t>Distributing knowledge and art</a:t>
            </a:r>
            <a:endParaRPr/>
          </a:p>
        </p:txBody>
      </p:sp>
      <p:sp>
        <p:nvSpPr>
          <p:cNvPr id="89" name="Google Shape;89;p15"/>
          <p:cNvSpPr/>
          <p:nvPr/>
        </p:nvSpPr>
        <p:spPr>
          <a:xfrm>
            <a:off x="6519450" y="3321975"/>
            <a:ext cx="973500" cy="540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5"/>
          <p:cNvPicPr preferRelativeResize="0"/>
          <p:nvPr/>
        </p:nvPicPr>
        <p:blipFill rotWithShape="1">
          <a:blip r:embed="rId5">
            <a:alphaModFix/>
          </a:blip>
          <a:srcRect b="16222" l="8975" r="0" t="19985"/>
          <a:stretch/>
        </p:blipFill>
        <p:spPr>
          <a:xfrm>
            <a:off x="6912325" y="1452800"/>
            <a:ext cx="2231675" cy="2353574"/>
          </a:xfrm>
          <a:prstGeom prst="rect">
            <a:avLst/>
          </a:prstGeom>
          <a:noFill/>
          <a:ln>
            <a:noFill/>
          </a:ln>
        </p:spPr>
      </p:pic>
      <p:pic>
        <p:nvPicPr>
          <p:cNvPr id="91" name="Google Shape;91;p15"/>
          <p:cNvPicPr preferRelativeResize="0"/>
          <p:nvPr/>
        </p:nvPicPr>
        <p:blipFill rotWithShape="1">
          <a:blip r:embed="rId6">
            <a:alphaModFix/>
          </a:blip>
          <a:srcRect b="0" l="2210" r="6440" t="0"/>
          <a:stretch/>
        </p:blipFill>
        <p:spPr>
          <a:xfrm>
            <a:off x="5200825" y="1452800"/>
            <a:ext cx="2550949" cy="1869174"/>
          </a:xfrm>
          <a:prstGeom prst="rect">
            <a:avLst/>
          </a:prstGeom>
          <a:noFill/>
          <a:ln>
            <a:noFill/>
          </a:ln>
        </p:spPr>
      </p:pic>
      <p:pic>
        <p:nvPicPr>
          <p:cNvPr id="92" name="Google Shape;92;p15"/>
          <p:cNvPicPr preferRelativeResize="0"/>
          <p:nvPr/>
        </p:nvPicPr>
        <p:blipFill rotWithShape="1">
          <a:blip r:embed="rId7">
            <a:alphaModFix/>
          </a:blip>
          <a:srcRect b="0" l="13857" r="15044" t="9140"/>
          <a:stretch/>
        </p:blipFill>
        <p:spPr>
          <a:xfrm>
            <a:off x="7324175" y="3399475"/>
            <a:ext cx="1819836" cy="174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Measuring our engagement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1: Exposure for Georgetown Students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Diverse Platforms to Pursue Interests</a:t>
            </a:r>
            <a:endParaRPr/>
          </a:p>
        </p:txBody>
      </p:sp>
      <p:sp>
        <p:nvSpPr>
          <p:cNvPr id="108" name="Google Shape;108;p1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Hoya and The Voice </a:t>
            </a:r>
            <a:endParaRPr/>
          </a:p>
          <a:p>
            <a:pPr indent="-317500" lvl="1" marL="914400" rtl="0" algn="l">
              <a:spcBef>
                <a:spcPts val="0"/>
              </a:spcBef>
              <a:spcAft>
                <a:spcPts val="0"/>
              </a:spcAft>
              <a:buSzPts val="1400"/>
              <a:buChar char="-"/>
            </a:pPr>
            <a:r>
              <a:rPr lang="en"/>
              <a:t>Platform that provides students with exposure to journalism to discuss politics at Georgetown and the world.</a:t>
            </a:r>
            <a:endParaRPr/>
          </a:p>
          <a:p>
            <a:pPr indent="-342900" lvl="0" marL="457200" rtl="0" algn="l">
              <a:spcBef>
                <a:spcPts val="0"/>
              </a:spcBef>
              <a:spcAft>
                <a:spcPts val="0"/>
              </a:spcAft>
              <a:buSzPts val="1800"/>
              <a:buChar char="-"/>
            </a:pPr>
            <a:r>
              <a:rPr lang="en"/>
              <a:t>The Caravel</a:t>
            </a:r>
            <a:endParaRPr/>
          </a:p>
          <a:p>
            <a:pPr indent="-317500" lvl="1" marL="914400" rtl="0" algn="l">
              <a:spcBef>
                <a:spcPts val="0"/>
              </a:spcBef>
              <a:spcAft>
                <a:spcPts val="0"/>
              </a:spcAft>
              <a:buSzPts val="1400"/>
              <a:buChar char="-"/>
            </a:pPr>
            <a:r>
              <a:rPr lang="en"/>
              <a:t>International affairs news source covering the latest information on gender, science, tech, and business in underreported regions of the world </a:t>
            </a:r>
            <a:endParaRPr/>
          </a:p>
          <a:p>
            <a:pPr indent="-342900" lvl="0" marL="457200" rtl="0" algn="l">
              <a:spcBef>
                <a:spcPts val="0"/>
              </a:spcBef>
              <a:spcAft>
                <a:spcPts val="0"/>
              </a:spcAft>
              <a:buSzPts val="1800"/>
              <a:buChar char="-"/>
            </a:pPr>
            <a:r>
              <a:rPr lang="en"/>
              <a:t>WGTB</a:t>
            </a:r>
            <a:endParaRPr/>
          </a:p>
          <a:p>
            <a:pPr indent="-317500" lvl="1" marL="914400" rtl="0" algn="l">
              <a:spcBef>
                <a:spcPts val="0"/>
              </a:spcBef>
              <a:spcAft>
                <a:spcPts val="0"/>
              </a:spcAft>
              <a:buSzPts val="1400"/>
              <a:buChar char="-"/>
            </a:pPr>
            <a:r>
              <a:rPr lang="en"/>
              <a:t>Opportunity for students to break into the music  industry and learn valuable skills such as music programming and marketing</a:t>
            </a:r>
            <a:endParaRPr/>
          </a:p>
        </p:txBody>
      </p:sp>
      <p:pic>
        <p:nvPicPr>
          <p:cNvPr id="109" name="Google Shape;109;p18"/>
          <p:cNvPicPr preferRelativeResize="0"/>
          <p:nvPr/>
        </p:nvPicPr>
        <p:blipFill>
          <a:blip r:embed="rId3">
            <a:alphaModFix/>
          </a:blip>
          <a:stretch>
            <a:fillRect/>
          </a:stretch>
        </p:blipFill>
        <p:spPr>
          <a:xfrm>
            <a:off x="130000" y="821950"/>
            <a:ext cx="2155999" cy="3776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Diverse Platforms to Pursue Interests</a:t>
            </a:r>
            <a:endParaRPr/>
          </a:p>
        </p:txBody>
      </p:sp>
      <p:sp>
        <p:nvSpPr>
          <p:cNvPr id="115" name="Google Shape;115;p1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Anthem</a:t>
            </a:r>
            <a:endParaRPr/>
          </a:p>
          <a:p>
            <a:pPr indent="-317500" lvl="1" marL="914400" rtl="0" algn="l">
              <a:spcBef>
                <a:spcPts val="0"/>
              </a:spcBef>
              <a:spcAft>
                <a:spcPts val="0"/>
              </a:spcAft>
              <a:buSzPts val="1400"/>
              <a:buChar char="-"/>
            </a:pPr>
            <a:r>
              <a:rPr lang="en"/>
              <a:t>Literary and arts publication showcasing the creative work of Georgetown students, faculty, and alumni</a:t>
            </a:r>
            <a:endParaRPr/>
          </a:p>
          <a:p>
            <a:pPr indent="-342900" lvl="0" marL="457200" rtl="0" algn="l">
              <a:spcBef>
                <a:spcPts val="0"/>
              </a:spcBef>
              <a:spcAft>
                <a:spcPts val="0"/>
              </a:spcAft>
              <a:buSzPts val="1800"/>
              <a:buChar char="-"/>
            </a:pPr>
            <a:r>
              <a:rPr lang="en"/>
              <a:t>Bossier Magazine</a:t>
            </a:r>
            <a:endParaRPr/>
          </a:p>
          <a:p>
            <a:pPr indent="-317500" lvl="1" marL="914400" rtl="0" algn="l">
              <a:spcBef>
                <a:spcPts val="0"/>
              </a:spcBef>
              <a:spcAft>
                <a:spcPts val="0"/>
              </a:spcAft>
              <a:buSzPts val="1400"/>
              <a:buChar char="-"/>
            </a:pPr>
            <a:r>
              <a:rPr lang="en"/>
              <a:t>Publication devoted to promoting intersectional feminism and publishing work by Georgetown students</a:t>
            </a:r>
            <a:endParaRPr/>
          </a:p>
          <a:p>
            <a:pPr indent="-342900" lvl="0" marL="457200" rtl="0" algn="l">
              <a:spcBef>
                <a:spcPts val="0"/>
              </a:spcBef>
              <a:spcAft>
                <a:spcPts val="0"/>
              </a:spcAft>
              <a:buSzPts val="1800"/>
              <a:buChar char="-"/>
            </a:pPr>
            <a:r>
              <a:rPr lang="en"/>
              <a:t>Utraque Unum</a:t>
            </a:r>
            <a:endParaRPr/>
          </a:p>
          <a:p>
            <a:pPr indent="-317500" lvl="1" marL="914400" rtl="0" algn="l">
              <a:spcBef>
                <a:spcPts val="0"/>
              </a:spcBef>
              <a:spcAft>
                <a:spcPts val="0"/>
              </a:spcAft>
              <a:buSzPts val="1400"/>
              <a:buChar char="-"/>
            </a:pPr>
            <a:r>
              <a:rPr lang="en"/>
              <a:t>Outlet provided to students to discuss and write about </a:t>
            </a:r>
            <a:r>
              <a:rPr lang="en"/>
              <a:t>scholarly</a:t>
            </a:r>
            <a:r>
              <a:rPr lang="en"/>
              <a:t> topics they may be interested in</a:t>
            </a:r>
            <a:endParaRPr/>
          </a:p>
        </p:txBody>
      </p:sp>
      <p:pic>
        <p:nvPicPr>
          <p:cNvPr id="116" name="Google Shape;116;p19"/>
          <p:cNvPicPr preferRelativeResize="0"/>
          <p:nvPr/>
        </p:nvPicPr>
        <p:blipFill>
          <a:blip r:embed="rId3">
            <a:alphaModFix/>
          </a:blip>
          <a:stretch>
            <a:fillRect/>
          </a:stretch>
        </p:blipFill>
        <p:spPr>
          <a:xfrm>
            <a:off x="141200" y="1070550"/>
            <a:ext cx="2194749" cy="300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Skills Learned by Students</a:t>
            </a:r>
            <a:endParaRPr/>
          </a:p>
        </p:txBody>
      </p:sp>
      <p:sp>
        <p:nvSpPr>
          <p:cNvPr id="122" name="Google Shape;122;p20"/>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Journalism </a:t>
            </a:r>
            <a:endParaRPr/>
          </a:p>
          <a:p>
            <a:pPr indent="-304800" lvl="1" marL="914400" rtl="0" algn="l">
              <a:spcBef>
                <a:spcPts val="0"/>
              </a:spcBef>
              <a:spcAft>
                <a:spcPts val="0"/>
              </a:spcAft>
              <a:buSzPts val="1200"/>
              <a:buChar char="-"/>
            </a:pPr>
            <a:r>
              <a:rPr lang="en"/>
              <a:t>Ethics</a:t>
            </a:r>
            <a:endParaRPr/>
          </a:p>
          <a:p>
            <a:pPr indent="-304800" lvl="1" marL="914400" rtl="0" algn="l">
              <a:spcBef>
                <a:spcPts val="0"/>
              </a:spcBef>
              <a:spcAft>
                <a:spcPts val="0"/>
              </a:spcAft>
              <a:buSzPts val="1200"/>
              <a:buChar char="-"/>
            </a:pPr>
            <a:r>
              <a:rPr lang="en"/>
              <a:t>Reporting </a:t>
            </a:r>
            <a:endParaRPr/>
          </a:p>
          <a:p>
            <a:pPr indent="-304800" lvl="1" marL="914400" rtl="0" algn="l">
              <a:spcBef>
                <a:spcPts val="0"/>
              </a:spcBef>
              <a:spcAft>
                <a:spcPts val="0"/>
              </a:spcAft>
              <a:buSzPts val="1200"/>
              <a:buChar char="-"/>
            </a:pPr>
            <a:r>
              <a:rPr lang="en"/>
              <a:t>Writing </a:t>
            </a:r>
            <a:endParaRPr/>
          </a:p>
          <a:p>
            <a:pPr indent="-317500" lvl="0" marL="457200" rtl="0" algn="l">
              <a:spcBef>
                <a:spcPts val="0"/>
              </a:spcBef>
              <a:spcAft>
                <a:spcPts val="0"/>
              </a:spcAft>
              <a:buSzPts val="1400"/>
              <a:buChar char="-"/>
            </a:pPr>
            <a:r>
              <a:rPr lang="en"/>
              <a:t>Photography/Filmmaking</a:t>
            </a:r>
            <a:endParaRPr/>
          </a:p>
          <a:p>
            <a:pPr indent="-317500" lvl="0" marL="457200" rtl="0" algn="l">
              <a:spcBef>
                <a:spcPts val="0"/>
              </a:spcBef>
              <a:spcAft>
                <a:spcPts val="0"/>
              </a:spcAft>
              <a:buSzPts val="1400"/>
              <a:buChar char="-"/>
            </a:pPr>
            <a:r>
              <a:rPr lang="en"/>
              <a:t>Creative Writing</a:t>
            </a:r>
            <a:endParaRPr/>
          </a:p>
          <a:p>
            <a:pPr indent="-317500" lvl="0" marL="457200" rtl="0" algn="l">
              <a:spcBef>
                <a:spcPts val="0"/>
              </a:spcBef>
              <a:spcAft>
                <a:spcPts val="0"/>
              </a:spcAft>
              <a:buSzPts val="1400"/>
              <a:buChar char="-"/>
            </a:pPr>
            <a:r>
              <a:rPr lang="en"/>
              <a:t>Music Programming</a:t>
            </a:r>
            <a:endParaRPr/>
          </a:p>
          <a:p>
            <a:pPr indent="-317500" lvl="0" marL="457200" rtl="0" algn="l">
              <a:spcBef>
                <a:spcPts val="0"/>
              </a:spcBef>
              <a:spcAft>
                <a:spcPts val="0"/>
              </a:spcAft>
              <a:buSzPts val="1400"/>
              <a:buChar char="-"/>
            </a:pPr>
            <a:r>
              <a:rPr lang="en"/>
              <a:t>Broadcasting</a:t>
            </a:r>
            <a:endParaRPr/>
          </a:p>
          <a:p>
            <a:pPr indent="-317500" lvl="0" marL="457200" rtl="0" algn="l">
              <a:spcBef>
                <a:spcPts val="0"/>
              </a:spcBef>
              <a:spcAft>
                <a:spcPts val="0"/>
              </a:spcAft>
              <a:buSzPts val="1400"/>
              <a:buChar char="-"/>
            </a:pPr>
            <a:r>
              <a:rPr lang="en"/>
              <a:t>Marketing</a:t>
            </a:r>
            <a:endParaRPr/>
          </a:p>
          <a:p>
            <a:pPr indent="-317500" lvl="0" marL="457200" rtl="0" algn="l">
              <a:spcBef>
                <a:spcPts val="0"/>
              </a:spcBef>
              <a:spcAft>
                <a:spcPts val="0"/>
              </a:spcAft>
              <a:buSzPts val="1400"/>
              <a:buChar char="-"/>
            </a:pPr>
            <a:r>
              <a:rPr lang="en"/>
              <a:t>Selling Advertisements </a:t>
            </a:r>
            <a:endParaRPr/>
          </a:p>
          <a:p>
            <a:pPr indent="-317500" lvl="0" marL="457200" rtl="0" algn="l">
              <a:spcBef>
                <a:spcPts val="0"/>
              </a:spcBef>
              <a:spcAft>
                <a:spcPts val="0"/>
              </a:spcAft>
              <a:buSzPts val="1400"/>
              <a:buChar char="-"/>
            </a:pPr>
            <a:r>
              <a:rPr lang="en"/>
              <a:t>Budgeting for fiscal years</a:t>
            </a:r>
            <a:endParaRPr/>
          </a:p>
        </p:txBody>
      </p:sp>
      <p:sp>
        <p:nvSpPr>
          <p:cNvPr id="123" name="Google Shape;123;p20"/>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Students have gone on to work and intern at  major organizations because of the skills they have learnt here: </a:t>
            </a:r>
            <a:endParaRPr/>
          </a:p>
          <a:p>
            <a:pPr indent="-317500" lvl="0" marL="457200" rtl="0" algn="l">
              <a:spcBef>
                <a:spcPts val="1600"/>
              </a:spcBef>
              <a:spcAft>
                <a:spcPts val="0"/>
              </a:spcAft>
              <a:buSzPts val="1400"/>
              <a:buChar char="-"/>
            </a:pPr>
            <a:r>
              <a:rPr lang="en"/>
              <a:t>POLITICO </a:t>
            </a:r>
            <a:endParaRPr/>
          </a:p>
          <a:p>
            <a:pPr indent="-317500" lvl="0" marL="457200" rtl="0" algn="l">
              <a:spcBef>
                <a:spcPts val="0"/>
              </a:spcBef>
              <a:spcAft>
                <a:spcPts val="0"/>
              </a:spcAft>
              <a:buSzPts val="1400"/>
              <a:buChar char="-"/>
            </a:pPr>
            <a:r>
              <a:rPr lang="en"/>
              <a:t>The Washington Post</a:t>
            </a:r>
            <a:endParaRPr/>
          </a:p>
          <a:p>
            <a:pPr indent="-317500" lvl="0" marL="457200" rtl="0" algn="l">
              <a:spcBef>
                <a:spcPts val="0"/>
              </a:spcBef>
              <a:spcAft>
                <a:spcPts val="0"/>
              </a:spcAft>
              <a:buSzPts val="1400"/>
              <a:buChar char="-"/>
            </a:pPr>
            <a:r>
              <a:rPr lang="en"/>
              <a:t>The New York Times</a:t>
            </a:r>
            <a:endParaRPr/>
          </a:p>
          <a:p>
            <a:pPr indent="-317500" lvl="0" marL="457200" rtl="0" algn="l">
              <a:spcBef>
                <a:spcPts val="0"/>
              </a:spcBef>
              <a:spcAft>
                <a:spcPts val="0"/>
              </a:spcAft>
              <a:buSzPts val="1400"/>
              <a:buChar char="-"/>
            </a:pPr>
            <a:r>
              <a:rPr lang="en"/>
              <a:t>9:30 Club </a:t>
            </a:r>
            <a:endParaRPr/>
          </a:p>
          <a:p>
            <a:pPr indent="-317500" lvl="0" marL="457200" rtl="0" algn="l">
              <a:spcBef>
                <a:spcPts val="0"/>
              </a:spcBef>
              <a:spcAft>
                <a:spcPts val="0"/>
              </a:spcAft>
              <a:buSzPts val="1400"/>
              <a:buChar char="-"/>
            </a:pPr>
            <a:r>
              <a:rPr lang="en"/>
              <a:t>NBC</a:t>
            </a:r>
            <a:endParaRPr/>
          </a:p>
          <a:p>
            <a:pPr indent="-317500" lvl="0" marL="457200" rtl="0" algn="l">
              <a:spcBef>
                <a:spcPts val="0"/>
              </a:spcBef>
              <a:spcAft>
                <a:spcPts val="0"/>
              </a:spcAft>
              <a:buSzPts val="1400"/>
              <a:buChar char="-"/>
            </a:pPr>
            <a:r>
              <a:rPr lang="en"/>
              <a:t>NPR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Importance of Print </a:t>
            </a:r>
            <a:endParaRPr/>
          </a:p>
        </p:txBody>
      </p:sp>
      <p:sp>
        <p:nvSpPr>
          <p:cNvPr id="129" name="Google Shape;129;p2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Archival value in print edition </a:t>
            </a:r>
            <a:endParaRPr/>
          </a:p>
          <a:p>
            <a:pPr indent="-317500" lvl="1" marL="914400" rtl="0" algn="l">
              <a:spcBef>
                <a:spcPts val="0"/>
              </a:spcBef>
              <a:spcAft>
                <a:spcPts val="0"/>
              </a:spcAft>
              <a:buSzPts val="1400"/>
              <a:buChar char="-"/>
            </a:pPr>
            <a:r>
              <a:rPr lang="en"/>
              <a:t>Alumni regularly reach out in hopes to see current and past issues featuring their own work </a:t>
            </a:r>
            <a:endParaRPr/>
          </a:p>
          <a:p>
            <a:pPr indent="-342900" lvl="0" marL="457200" rtl="0" algn="l">
              <a:spcBef>
                <a:spcPts val="0"/>
              </a:spcBef>
              <a:spcAft>
                <a:spcPts val="0"/>
              </a:spcAft>
              <a:buSzPts val="1800"/>
              <a:buChar char="-"/>
            </a:pPr>
            <a:r>
              <a:rPr lang="en"/>
              <a:t>Important factor in student engagement </a:t>
            </a:r>
            <a:endParaRPr/>
          </a:p>
          <a:p>
            <a:pPr indent="-317500" lvl="1" marL="914400" rtl="0" algn="l">
              <a:spcBef>
                <a:spcPts val="0"/>
              </a:spcBef>
              <a:spcAft>
                <a:spcPts val="0"/>
              </a:spcAft>
              <a:buSzPts val="1400"/>
              <a:buChar char="-"/>
            </a:pPr>
            <a:r>
              <a:rPr lang="en"/>
              <a:t>Without print issues of many of our publications, many students would not know the impact each print organization has on the campus</a:t>
            </a:r>
            <a:endParaRPr/>
          </a:p>
          <a:p>
            <a:pPr indent="-342900" lvl="0" marL="457200" rtl="0" algn="l">
              <a:spcBef>
                <a:spcPts val="0"/>
              </a:spcBef>
              <a:spcAft>
                <a:spcPts val="0"/>
              </a:spcAft>
              <a:buSzPts val="1800"/>
              <a:buChar char="-"/>
            </a:pPr>
            <a:r>
              <a:rPr lang="en"/>
              <a:t>Staff development </a:t>
            </a:r>
            <a:endParaRPr/>
          </a:p>
          <a:p>
            <a:pPr indent="-317500" lvl="1" marL="914400" rtl="0" algn="l">
              <a:spcBef>
                <a:spcPts val="0"/>
              </a:spcBef>
              <a:spcAft>
                <a:spcPts val="0"/>
              </a:spcAft>
              <a:buSzPts val="1400"/>
              <a:buChar char="-"/>
            </a:pPr>
            <a:r>
              <a:rPr lang="en"/>
              <a:t>Witnessing your output in the hands of others is a great way for students to improve on their deliverable product </a:t>
            </a:r>
            <a:endParaRPr/>
          </a:p>
          <a:p>
            <a:pPr indent="-342900" lvl="0" marL="457200" rtl="0" algn="l">
              <a:spcBef>
                <a:spcPts val="0"/>
              </a:spcBef>
              <a:spcAft>
                <a:spcPts val="0"/>
              </a:spcAft>
              <a:buSzPts val="1800"/>
              <a:buChar char="-"/>
            </a:pPr>
            <a:r>
              <a:rPr lang="en"/>
              <a:t>Tangible product develops great brand 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